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4" r:id="rId10"/>
    <p:sldId id="265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F84AD10-88FF-4BF5-9064-2D1C1C39D386}">
          <p14:sldIdLst>
            <p14:sldId id="256"/>
          </p14:sldIdLst>
        </p14:section>
        <p14:section name="Раздел без заголовка" id="{E25622BD-B1D1-40D8-A86B-34F7C6624F18}">
          <p14:sldIdLst>
            <p14:sldId id="258"/>
            <p14:sldId id="259"/>
            <p14:sldId id="260"/>
            <p14:sldId id="261"/>
            <p14:sldId id="262"/>
            <p14:sldId id="263"/>
            <p14:sldId id="266"/>
            <p14:sldId id="264"/>
            <p14:sldId id="265"/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24" userDrawn="1">
          <p15:clr>
            <a:srgbClr val="A4A3A4"/>
          </p15:clr>
        </p15:guide>
        <p15:guide id="2" pos="34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81" d="100"/>
          <a:sy n="81" d="100"/>
        </p:scale>
        <p:origin x="84" y="672"/>
      </p:cViewPr>
      <p:guideLst>
        <p:guide orient="horz" pos="4224"/>
        <p:guide pos="34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955151-E76D-4178-97BF-3AA3B20977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786104B-12E2-4C4B-A89C-568A476941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FC2E79D-4DF9-45D0-88F6-466A805B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99E2-608C-49B4-98E1-80CFF2C4FD40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C4A5076-A0B6-4973-8694-846CE7622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2BE8AB8-34A7-4EFD-8284-78617A937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917A-1E97-4393-92C1-951766544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005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FD0D18-E98A-49B2-9590-E1551A96D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0926B89-EB10-446A-BB11-F1543F5A3C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ECE90FA-8E93-417C-9F11-0906FC44F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99E2-608C-49B4-98E1-80CFF2C4FD40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D3C7166-84DC-40A4-9F77-DB24E2AF2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0FEDB0D-D486-4B51-A974-82FD82878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917A-1E97-4393-92C1-951766544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804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3385D81-8FA9-4808-851B-B360807D72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D6493A7-81CB-490B-A3BE-72D727C26C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DE6D423-86CF-4C5D-B7F3-3C22BCDD0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99E2-608C-49B4-98E1-80CFF2C4FD40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93BF540-FD42-4673-BA16-C9A0C7D58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418300B-9C97-4C1B-A478-63ECFFB99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917A-1E97-4393-92C1-951766544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954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14514F-3ADA-4850-A2AD-E364A1A3E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DABA025-506F-4588-91D9-EE123D9EC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0FD6B48-DDD0-4969-814F-CBF0239E3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99E2-608C-49B4-98E1-80CFF2C4FD40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AC801A9-26C5-4D12-9826-B3BE0FCB8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AB7B65-72BA-4982-B196-174F65ADF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917A-1E97-4393-92C1-951766544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262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DFF604-D8DD-42FB-BB2F-FF09FE4F4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17237C5-0A16-4C55-9440-D01E50376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DC4DF40-7A10-4DCF-B153-8B0251DF0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99E2-608C-49B4-98E1-80CFF2C4FD40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15C6F5B-C79C-4D46-9156-F552C3EC3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A006D34-CEBE-4498-B3B0-1B5446761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917A-1E97-4393-92C1-951766544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281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955112-EBBF-4995-BFC4-DA973BB55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15C8A36-949E-46B9-A267-2DD3252A34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9D4002E-7417-4799-B348-9B59D4142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EF3A4E2-AC11-4891-9FE3-C0AFA5F3D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99E2-608C-49B4-98E1-80CFF2C4FD40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68A7340-D514-441F-B447-0E8BACC08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15DF082-690D-4B0A-8E71-F1DDF583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917A-1E97-4393-92C1-951766544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149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DD78C1-5C1F-4790-AB99-4AC69AB9D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9C7221F-A0E9-49E9-96B1-BA5A057EF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AF781B2-64FE-428D-8551-CA1803DAF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150D89C-6061-42A5-8AFF-E0BB04EFE2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0D93084-6B02-4B86-8A57-1CDAD2BB3E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8C2723A-D596-4455-B59A-3FD6C994C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99E2-608C-49B4-98E1-80CFF2C4FD40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956EAB0-9F36-43F6-8B10-103247931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B3A0B3C-C5F5-422F-850F-03DA4F06A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917A-1E97-4393-92C1-951766544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694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932FD5-10C7-4AF6-A73B-8EDEAA5ED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4262FF2-86B7-4A74-BC09-07082AC6F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99E2-608C-49B4-98E1-80CFF2C4FD40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8AF3792-D435-44C4-9161-75A8A7159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21762E0-F8EC-4874-AB6F-E79FE9937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917A-1E97-4393-92C1-951766544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217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670EB98-9889-4C01-BAD1-88475F9BE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99E2-608C-49B4-98E1-80CFF2C4FD40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9C66874-26A2-4016-9574-0A83727B5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5C81B62-3925-409C-B928-D9D725C66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917A-1E97-4393-92C1-951766544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000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205ED4-F234-406D-93B3-EFC5CCA47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FE23780-3157-4E0A-A283-95CF29F82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608B2D0-E099-4040-B174-0236B5D54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C89061D-1BDF-4B92-B0D9-68CE1573C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99E2-608C-49B4-98E1-80CFF2C4FD40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BC8DE81-068B-4ACA-AB2A-7CD2EE606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A4A908F-C8F7-4D65-BF52-507E1B6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917A-1E97-4393-92C1-951766544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41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43FF99-B44D-4892-8629-66384420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1F2765A-63C4-4C06-A92D-BE0F715F9E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F21AA3A-32C9-44D7-B718-7314C6080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EDC3C0A-B9B8-41D6-93ED-E0717C185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99E2-608C-49B4-98E1-80CFF2C4FD40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3FE6E8E-823C-417C-8A2A-414049CFD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A6838AB-ED3D-4E9F-A271-898ED4997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917A-1E97-4393-92C1-951766544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409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110949-87EA-4ED4-AF6C-A67598278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49D5ADD-FB88-4FCE-A621-278260C67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8C0744D-3C49-428D-BB08-166909A1C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99E2-608C-49B4-98E1-80CFF2C4FD40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E289318-7CB0-4FD7-B650-8642A56C90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B5D5423-E15A-4F2F-A0E4-F9BD2B1100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2917A-1E97-4393-92C1-951766544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41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mailto:esporta@list.ru" TargetMode="External"/><Relationship Id="rId9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4.sv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mailto:esporta@list.ru" TargetMode="External"/><Relationship Id="rId10" Type="http://schemas.openxmlformats.org/officeDocument/2006/relationships/image" Target="../media/image7.sv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mailto:sc-burevestnik@mail.ru" TargetMode="External"/><Relationship Id="rId9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Free photo sports teacher with her students">
            <a:extLst>
              <a:ext uri="{FF2B5EF4-FFF2-40B4-BE49-F238E27FC236}">
                <a16:creationId xmlns:a16="http://schemas.microsoft.com/office/drawing/2014/main" xmlns="" id="{889A5603-6C99-4021-8872-5F02711FC7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6" r="4496"/>
          <a:stretch/>
        </p:blipFill>
        <p:spPr bwMode="auto">
          <a:xfrm>
            <a:off x="3048000" y="2"/>
            <a:ext cx="9144000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940A06FB-C70E-46A6-B638-4E7BE9EAB1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0"/>
          <a:stretch/>
        </p:blipFill>
        <p:spPr>
          <a:xfrm>
            <a:off x="0" y="-1"/>
            <a:ext cx="8857596" cy="6858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35D0968-0351-4F6B-889C-664B2B6D21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5" y="2438989"/>
            <a:ext cx="5334000" cy="1655762"/>
          </a:xfrm>
        </p:spPr>
        <p:txBody>
          <a:bodyPr>
            <a:noAutofit/>
          </a:bodyPr>
          <a:lstStyle/>
          <a:p>
            <a:pPr algn="l"/>
            <a:r>
              <a:rPr lang="ru-RU" sz="4800" b="1" dirty="0">
                <a:solidFill>
                  <a:schemeClr val="bg1"/>
                </a:solidFill>
                <a:latin typeface="Inter"/>
              </a:rPr>
              <a:t>Проект</a:t>
            </a:r>
          </a:p>
          <a:p>
            <a:pPr algn="l"/>
            <a:r>
              <a:rPr lang="ru-RU" sz="5200" b="0" i="0" dirty="0">
                <a:solidFill>
                  <a:srgbClr val="E2EEFF"/>
                </a:solidFill>
                <a:effectLst/>
                <a:latin typeface="Google Sans"/>
              </a:rPr>
              <a:t>«</a:t>
            </a:r>
            <a:r>
              <a:rPr lang="ru-RU" sz="5200" b="1" dirty="0">
                <a:solidFill>
                  <a:schemeClr val="bg1"/>
                </a:solidFill>
                <a:latin typeface="Inter"/>
              </a:rPr>
              <a:t>Энергия спорта</a:t>
            </a:r>
            <a:r>
              <a:rPr lang="ru-RU" sz="5200" b="0" i="0" dirty="0">
                <a:solidFill>
                  <a:srgbClr val="E2EEFF"/>
                </a:solidFill>
                <a:effectLst/>
                <a:latin typeface="Google Sans"/>
              </a:rPr>
              <a:t>»</a:t>
            </a:r>
            <a:endParaRPr lang="ru-RU" sz="5200" b="1" dirty="0">
              <a:solidFill>
                <a:schemeClr val="bg1"/>
              </a:solidFill>
              <a:latin typeface="Inter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5330913A-4CE5-454E-BB94-9F3A8DCCF355}"/>
              </a:ext>
            </a:extLst>
          </p:cNvPr>
          <p:cNvGrpSpPr/>
          <p:nvPr/>
        </p:nvGrpSpPr>
        <p:grpSpPr>
          <a:xfrm>
            <a:off x="566349" y="5962156"/>
            <a:ext cx="4037130" cy="681924"/>
            <a:chOff x="566349" y="5962156"/>
            <a:chExt cx="4037130" cy="681924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FE5742B2-FB50-4081-AD84-8E0558CEA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66349" y="5962156"/>
              <a:ext cx="636991" cy="681924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173" y="6232019"/>
              <a:ext cx="1688306" cy="375708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A2C04190-E6D1-43BF-9A4F-264915033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1539150" y="6075889"/>
              <a:ext cx="1173040" cy="5681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7519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2433D32-96DC-4851-8AC2-5A0BB88542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" t="18142" r="26934" b="9213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006B983-0A22-42C3-BD6A-8B64D9A764F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232" y="1246176"/>
            <a:ext cx="5677954" cy="5677954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35D0968-0351-4F6B-889C-664B2B6D21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095" y="404800"/>
            <a:ext cx="9476198" cy="621221"/>
          </a:xfrm>
        </p:spPr>
        <p:txBody>
          <a:bodyPr>
            <a:noAutofit/>
          </a:bodyPr>
          <a:lstStyle/>
          <a:p>
            <a:pPr algn="l"/>
            <a:r>
              <a:rPr lang="ru-RU" sz="4000" b="1" dirty="0">
                <a:solidFill>
                  <a:schemeClr val="bg1"/>
                </a:solidFill>
                <a:latin typeface="Inter"/>
              </a:rPr>
              <a:t>Как стать участником проекта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2F56671B-6219-4DE4-8116-2DD933A9151C}"/>
              </a:ext>
            </a:extLst>
          </p:cNvPr>
          <p:cNvSpPr txBox="1">
            <a:spLocks/>
          </p:cNvSpPr>
          <p:nvPr/>
        </p:nvSpPr>
        <p:spPr>
          <a:xfrm>
            <a:off x="562434" y="1269558"/>
            <a:ext cx="10567791" cy="3485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bg1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Для коллективных участников – направить в адрес НП «СК «Буревестник - ВВ» на электронную почту </a:t>
            </a:r>
            <a:r>
              <a:rPr lang="en-US" sz="1800" u="sng" dirty="0">
                <a:solidFill>
                  <a:srgbClr val="00B0F0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esporta@list.ru</a:t>
            </a:r>
            <a:r>
              <a:rPr lang="en-US" sz="1800" dirty="0">
                <a:solidFill>
                  <a:schemeClr val="bg1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заполненную анкету </a:t>
            </a:r>
            <a:r>
              <a:rPr lang="en-US" sz="1800" u="sng" dirty="0">
                <a:solidFill>
                  <a:srgbClr val="00B0F0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http://</a:t>
            </a:r>
            <a:r>
              <a:rPr lang="ru-RU" sz="1800" u="sng" dirty="0">
                <a:solidFill>
                  <a:srgbClr val="00B0F0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энергияспорта76.рф/</a:t>
            </a:r>
            <a:r>
              <a:rPr lang="en-US" sz="1800" u="sng" dirty="0">
                <a:solidFill>
                  <a:srgbClr val="00B0F0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documents</a:t>
            </a:r>
            <a:r>
              <a:rPr lang="ru-RU" sz="1800" u="sng" dirty="0">
                <a:solidFill>
                  <a:srgbClr val="00B0F0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в срок до 1 апреля 2024 г. (Это даст возможность участнику регулярного получать информацию о планируемых мероприятиях).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bg1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Для индивидуальных участников – принять участие в одном из «общих» мероприятий проекта.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bg1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Все участники имеют право на:  поощрение по ежегодным итогам реализации проекта, размещение информации об участнике на сайте проекта.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bg1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Коллективным участникам предоставляется возможность заключения соглашения  с НП «СК «Буревестник-ВВ» об организации и проведении совместных мероприятий.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EF67311C-FD09-46A1-8AB2-402A84094D2F}"/>
              </a:ext>
            </a:extLst>
          </p:cNvPr>
          <p:cNvGrpSpPr/>
          <p:nvPr/>
        </p:nvGrpSpPr>
        <p:grpSpPr>
          <a:xfrm>
            <a:off x="492095" y="5962156"/>
            <a:ext cx="5108766" cy="681924"/>
            <a:chOff x="5849722" y="5962156"/>
            <a:chExt cx="5108766" cy="681924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524B8159-5BD5-4480-9D49-B915755EE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849722" y="5962156"/>
              <a:ext cx="636991" cy="681924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xmlns="" id="{169715E0-4579-4730-8F0C-75A6FCCAA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0182" y="6232019"/>
              <a:ext cx="1688306" cy="375708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1B965CC9-EF99-434C-BE52-306F55EA2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7347931" y="6075889"/>
              <a:ext cx="1173040" cy="5681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5616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appy daughter and mother on yoga mat posing">
            <a:extLst>
              <a:ext uri="{FF2B5EF4-FFF2-40B4-BE49-F238E27FC236}">
                <a16:creationId xmlns:a16="http://schemas.microsoft.com/office/drawing/2014/main" xmlns="" id="{81BD406F-EE4F-4F73-8829-00DA3F42C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425" y="0"/>
            <a:ext cx="1027059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2433D32-96DC-4851-8AC2-5A0BB88542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8"/>
          <a:stretch/>
        </p:blipFill>
        <p:spPr>
          <a:xfrm>
            <a:off x="0" y="-1"/>
            <a:ext cx="10358664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006B983-0A22-42C3-BD6A-8B64D9A764F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215"/>
            <a:ext cx="5677954" cy="5677954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35D0968-0351-4F6B-889C-664B2B6D21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095" y="404800"/>
            <a:ext cx="5299105" cy="621221"/>
          </a:xfrm>
        </p:spPr>
        <p:txBody>
          <a:bodyPr>
            <a:noAutofit/>
          </a:bodyPr>
          <a:lstStyle/>
          <a:p>
            <a:pPr algn="l"/>
            <a:r>
              <a:rPr lang="ru-RU" sz="4000" b="1" dirty="0">
                <a:solidFill>
                  <a:schemeClr val="bg1"/>
                </a:solidFill>
                <a:latin typeface="Inter"/>
              </a:rPr>
              <a:t>Информационная среда проекта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2F56671B-6219-4DE4-8116-2DD933A9151C}"/>
              </a:ext>
            </a:extLst>
          </p:cNvPr>
          <p:cNvSpPr txBox="1">
            <a:spLocks/>
          </p:cNvSpPr>
          <p:nvPr/>
        </p:nvSpPr>
        <p:spPr>
          <a:xfrm>
            <a:off x="566909" y="1832264"/>
            <a:ext cx="5677954" cy="1939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bg1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сайт проекта «Энергия спорта.76 </a:t>
            </a:r>
            <a:r>
              <a:rPr lang="ru-RU" sz="1800" dirty="0" err="1">
                <a:solidFill>
                  <a:schemeClr val="bg1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рф</a:t>
            </a:r>
            <a:r>
              <a:rPr lang="ru-RU" sz="1800" dirty="0">
                <a:solidFill>
                  <a:schemeClr val="bg1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.»;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bg1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Интернет-ресурсы организаций, участвующих в проекте;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bg1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аккаунты активных родителей и педагогов, созданные в социальных сетях;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bg1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группы родителей и педагогов образовательных организаций, участвующих в проекте;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bg1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DD1AA9C8-2800-418C-853B-9B229451F148}"/>
              </a:ext>
            </a:extLst>
          </p:cNvPr>
          <p:cNvGrpSpPr/>
          <p:nvPr/>
        </p:nvGrpSpPr>
        <p:grpSpPr>
          <a:xfrm>
            <a:off x="492095" y="5962156"/>
            <a:ext cx="5108766" cy="681924"/>
            <a:chOff x="5849722" y="5962156"/>
            <a:chExt cx="5108766" cy="681924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B9AAF3DD-CED2-4A7F-8366-2BB041BAB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849722" y="5962156"/>
              <a:ext cx="636991" cy="681924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xmlns="" id="{183A1705-2AB5-42BA-9B30-EB3883127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0182" y="6232019"/>
              <a:ext cx="1688306" cy="375708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E81CE032-2983-44B4-84CB-7ABD0516A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7347931" y="6075889"/>
              <a:ext cx="1173040" cy="5681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1731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ree photo kid and his father doing sport at home">
            <a:extLst>
              <a:ext uri="{FF2B5EF4-FFF2-40B4-BE49-F238E27FC236}">
                <a16:creationId xmlns:a16="http://schemas.microsoft.com/office/drawing/2014/main" xmlns="" id="{A7F98F48-91C2-4D68-973C-3E34DDCE66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2" t="16718" b="2831"/>
          <a:stretch/>
        </p:blipFill>
        <p:spPr bwMode="auto">
          <a:xfrm>
            <a:off x="0" y="0"/>
            <a:ext cx="48005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2433D32-96DC-4851-8AC2-5A0BB88542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" r="-1"/>
          <a:stretch/>
        </p:blipFill>
        <p:spPr>
          <a:xfrm flipH="1">
            <a:off x="736552" y="0"/>
            <a:ext cx="11548527" cy="6858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B51B2DC-3AC0-47B3-A337-CFAD7C92C2D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2488" y="2008128"/>
            <a:ext cx="5677954" cy="5677954"/>
          </a:xfrm>
          <a:prstGeom prst="rect">
            <a:avLst/>
          </a:prstGeom>
        </p:spPr>
      </p:pic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xmlns="" id="{24AC64A2-A024-4A1F-BF95-FC3BBF93D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4073" y="404800"/>
            <a:ext cx="6313714" cy="621221"/>
          </a:xfrm>
        </p:spPr>
        <p:txBody>
          <a:bodyPr>
            <a:noAutofit/>
          </a:bodyPr>
          <a:lstStyle/>
          <a:p>
            <a:pPr algn="l"/>
            <a:r>
              <a:rPr lang="ru-RU" sz="4000" b="1" dirty="0">
                <a:solidFill>
                  <a:schemeClr val="bg1"/>
                </a:solidFill>
                <a:latin typeface="Inter"/>
              </a:rPr>
              <a:t>Информационное взаимодействие</a:t>
            </a:r>
          </a:p>
          <a:p>
            <a:pPr algn="l"/>
            <a:r>
              <a:rPr lang="ru-RU" sz="1500" dirty="0">
                <a:solidFill>
                  <a:schemeClr val="bg1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Вся информация о «общих» мероприятиях проекта размещается НП «СК «Буревестник-ВВ» на сайте «Энергия спорта.76 </a:t>
            </a:r>
            <a:r>
              <a:rPr lang="ru-RU" sz="1500" dirty="0" err="1">
                <a:solidFill>
                  <a:schemeClr val="bg1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рф</a:t>
            </a:r>
            <a:r>
              <a:rPr lang="ru-RU" sz="1500" dirty="0">
                <a:solidFill>
                  <a:schemeClr val="bg1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.».</a:t>
            </a:r>
          </a:p>
          <a:p>
            <a:pPr algn="l"/>
            <a:r>
              <a:rPr lang="ru-RU" sz="1500" dirty="0">
                <a:solidFill>
                  <a:schemeClr val="bg1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Также на сайте может размещаться информация о мероприятиях участников, проводимых в рамках проекта. Для этого участникам необходимо направить ее на почту </a:t>
            </a:r>
            <a:r>
              <a:rPr lang="en-US" sz="1500" u="sng" dirty="0">
                <a:solidFill>
                  <a:srgbClr val="00B0F0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esporta@list.ru</a:t>
            </a:r>
            <a:r>
              <a:rPr lang="ru-RU" sz="1500" u="sng" dirty="0">
                <a:solidFill>
                  <a:srgbClr val="00B0F0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500" dirty="0">
              <a:solidFill>
                <a:schemeClr val="bg1"/>
              </a:solidFill>
              <a:latin typeface="Inte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1500" dirty="0">
                <a:solidFill>
                  <a:schemeClr val="bg1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При размещении информации о собственных мероприятиях в социальных сетях участники проекта (коллективные и индивидуальные) используют </a:t>
            </a:r>
            <a:r>
              <a:rPr lang="ru-RU" sz="1500" dirty="0" err="1">
                <a:solidFill>
                  <a:schemeClr val="bg1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хэш</a:t>
            </a:r>
            <a:r>
              <a:rPr lang="ru-RU" sz="1500" dirty="0">
                <a:solidFill>
                  <a:schemeClr val="bg1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-тег </a:t>
            </a:r>
            <a:r>
              <a:rPr lang="en-US" sz="1500" dirty="0">
                <a:solidFill>
                  <a:schemeClr val="bg1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lang="ru-RU" sz="1500" dirty="0">
                <a:solidFill>
                  <a:schemeClr val="bg1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энергияспорта76. Данные материалы могут быть опубликованы на сайте проекта, также они будут учтены при подведении ежегодных итогов среди участников проекта. </a:t>
            </a:r>
          </a:p>
          <a:p>
            <a:pPr algn="l"/>
            <a:r>
              <a:rPr lang="ru-RU" sz="1500" dirty="0">
                <a:solidFill>
                  <a:schemeClr val="bg1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Сообщества (группы родителей и педагогов) могут обращаться с предложениями о проведении совместных мероприятий в НП «СК «Буревестник»  по форме </a:t>
            </a:r>
            <a:r>
              <a:rPr lang="en-US" sz="1600" u="sng" dirty="0">
                <a:solidFill>
                  <a:srgbClr val="00B0F0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http://</a:t>
            </a:r>
            <a:r>
              <a:rPr lang="ru-RU" sz="1600" u="sng" dirty="0">
                <a:solidFill>
                  <a:srgbClr val="00B0F0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энергияспорта76.рф/</a:t>
            </a:r>
            <a:r>
              <a:rPr lang="en-US" sz="1600" u="sng" dirty="0">
                <a:solidFill>
                  <a:srgbClr val="00B0F0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documents</a:t>
            </a:r>
            <a:r>
              <a:rPr lang="ru-RU" sz="1600" u="sng" dirty="0">
                <a:solidFill>
                  <a:srgbClr val="00B0F0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bg1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на адрес </a:t>
            </a:r>
            <a:r>
              <a:rPr lang="en-US" sz="1500" u="sng" dirty="0">
                <a:solidFill>
                  <a:srgbClr val="00B0F0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esporta@list.ru</a:t>
            </a:r>
            <a:r>
              <a:rPr lang="ru-RU" sz="1500" u="sng" dirty="0">
                <a:solidFill>
                  <a:srgbClr val="00B0F0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500" dirty="0">
              <a:solidFill>
                <a:schemeClr val="bg1"/>
              </a:solidFill>
              <a:latin typeface="Inte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ru-RU" sz="1500" dirty="0">
              <a:solidFill>
                <a:schemeClr val="bg1"/>
              </a:solidFill>
              <a:latin typeface="Inte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xmlns="" id="{73093987-A5CC-491B-BC8A-A708B449F2E3}"/>
              </a:ext>
            </a:extLst>
          </p:cNvPr>
          <p:cNvSpPr txBox="1">
            <a:spLocks/>
          </p:cNvSpPr>
          <p:nvPr/>
        </p:nvSpPr>
        <p:spPr>
          <a:xfrm>
            <a:off x="5444072" y="2008128"/>
            <a:ext cx="6313713" cy="2968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bg1"/>
              </a:solidFill>
              <a:latin typeface="Inte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6B25DCD6-60DA-4133-A0F1-37964219100D}"/>
              </a:ext>
            </a:extLst>
          </p:cNvPr>
          <p:cNvGrpSpPr/>
          <p:nvPr/>
        </p:nvGrpSpPr>
        <p:grpSpPr>
          <a:xfrm>
            <a:off x="5444072" y="5962156"/>
            <a:ext cx="5108766" cy="681924"/>
            <a:chOff x="5849722" y="5962156"/>
            <a:chExt cx="5108766" cy="681924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EB9ECBF8-327A-4ABF-B650-7CBEB5DB3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5849722" y="5962156"/>
              <a:ext cx="636991" cy="681924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D4C7EBD1-E3F6-4C2F-B52E-5D06551D3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0182" y="6232019"/>
              <a:ext cx="1688306" cy="375708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xmlns="" id="{9C7FE2F1-75A1-45D1-8C77-85D89AFB9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7347931" y="6075889"/>
              <a:ext cx="1173040" cy="5681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9390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2433D32-96DC-4851-8AC2-5A0BB88542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" t="18142" r="26934" b="9213"/>
          <a:stretch/>
        </p:blipFill>
        <p:spPr>
          <a:xfrm>
            <a:off x="1" y="-1"/>
            <a:ext cx="12191999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006B983-0A22-42C3-BD6A-8B64D9A764F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215"/>
            <a:ext cx="5677954" cy="56779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8000" y="1838725"/>
            <a:ext cx="6096000" cy="27084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Оператор проекта</a:t>
            </a:r>
          </a:p>
          <a:p>
            <a:pPr algn="ctr"/>
            <a:endParaRPr lang="ru-RU" sz="4000" b="1" dirty="0">
              <a:solidFill>
                <a:schemeClr val="bg1"/>
              </a:solidFill>
              <a:latin typeface="Inte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Некоммерческое партнерство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«Спортивный клуб «Буревестник – Верхняя Волга»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г. Ярославль, ул. Салтыкова-Щедрина, 21, офис 204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Телефон: (4852) 77-07-35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E-</a:t>
            </a:r>
            <a:r>
              <a:rPr lang="ru-RU" dirty="0" err="1">
                <a:solidFill>
                  <a:schemeClr val="bg1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mail</a:t>
            </a:r>
            <a:r>
              <a:rPr lang="ru-RU" dirty="0">
                <a:solidFill>
                  <a:schemeClr val="bg1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: </a:t>
            </a:r>
            <a:r>
              <a:rPr lang="ru-RU" dirty="0">
                <a:solidFill>
                  <a:schemeClr val="bg1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sc-burevestnik@mail.ru</a:t>
            </a:r>
            <a:endParaRPr lang="ru-RU" dirty="0">
              <a:solidFill>
                <a:schemeClr val="bg1"/>
              </a:solidFill>
              <a:latin typeface="Inte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9524A08-41B1-4819-BFA3-7685E0BAF2A8}"/>
              </a:ext>
            </a:extLst>
          </p:cNvPr>
          <p:cNvGrpSpPr/>
          <p:nvPr/>
        </p:nvGrpSpPr>
        <p:grpSpPr>
          <a:xfrm>
            <a:off x="492095" y="5962156"/>
            <a:ext cx="5108766" cy="681924"/>
            <a:chOff x="5849722" y="5962156"/>
            <a:chExt cx="5108766" cy="681924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8C6439E6-A198-4A7C-9822-3005BB4B9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849722" y="5962156"/>
              <a:ext cx="636991" cy="681924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DE50C009-4266-4D03-99AD-FF3665766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0182" y="6232019"/>
              <a:ext cx="1688306" cy="375708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13677ED0-B451-4B0A-B5C0-2AEE9077D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7347931" y="6075889"/>
              <a:ext cx="1173040" cy="5681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070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Free photo full shot kid and woman with sport equipment">
            <a:extLst>
              <a:ext uri="{FF2B5EF4-FFF2-40B4-BE49-F238E27FC236}">
                <a16:creationId xmlns:a16="http://schemas.microsoft.com/office/drawing/2014/main" xmlns="" id="{0DB2FDC5-7B26-4E1B-B34A-E301D56AAB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0" r="8653"/>
          <a:stretch/>
        </p:blipFill>
        <p:spPr bwMode="auto">
          <a:xfrm flipH="1">
            <a:off x="-47909" y="-1"/>
            <a:ext cx="4711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2433D32-96DC-4851-8AC2-5A0BB88542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" r="-1"/>
          <a:stretch/>
        </p:blipFill>
        <p:spPr>
          <a:xfrm flipH="1">
            <a:off x="643472" y="-1"/>
            <a:ext cx="11548527" cy="6858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B51B2DC-3AC0-47B3-A337-CFAD7C92C2D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98719" y="1211007"/>
            <a:ext cx="5677954" cy="5677954"/>
          </a:xfrm>
          <a:prstGeom prst="rect">
            <a:avLst/>
          </a:prstGeom>
        </p:spPr>
      </p:pic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xmlns="" id="{24AC64A2-A024-4A1F-BF95-FC3BBF93D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3561" y="394407"/>
            <a:ext cx="6313714" cy="621221"/>
          </a:xfrm>
        </p:spPr>
        <p:txBody>
          <a:bodyPr>
            <a:noAutofit/>
          </a:bodyPr>
          <a:lstStyle/>
          <a:p>
            <a:pPr algn="l"/>
            <a:r>
              <a:rPr lang="ru-RU" sz="4000" b="1" dirty="0">
                <a:solidFill>
                  <a:schemeClr val="bg1"/>
                </a:solidFill>
                <a:latin typeface="Inter"/>
              </a:rPr>
              <a:t>Цели проекта</a:t>
            </a: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xmlns="" id="{73093987-A5CC-491B-BC8A-A708B449F2E3}"/>
              </a:ext>
            </a:extLst>
          </p:cNvPr>
          <p:cNvSpPr txBox="1">
            <a:spLocks/>
          </p:cNvSpPr>
          <p:nvPr/>
        </p:nvSpPr>
        <p:spPr>
          <a:xfrm>
            <a:off x="5448300" y="1410036"/>
            <a:ext cx="6104455" cy="2576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bg1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Увеличение числа семей с детьми, использующих досуг для совместных занятий двигательной активностью. 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bg1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Расширение</a:t>
            </a:r>
            <a:r>
              <a:rPr lang="ru-RU" sz="1800" dirty="0">
                <a:solidFill>
                  <a:schemeClr val="bg1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пространства сотрудничества семьи и образовательной организации в вопросах физического, культурного и нравственного воспитания. </a:t>
            </a:r>
            <a:endParaRPr lang="ru-RU" sz="1800" dirty="0">
              <a:solidFill>
                <a:schemeClr val="bg1"/>
              </a:solidFill>
              <a:latin typeface="Inte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bg1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</a:t>
            </a:r>
            <a:r>
              <a:rPr lang="ru-RU" sz="1800" dirty="0">
                <a:solidFill>
                  <a:schemeClr val="bg1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отношений между образовательной организацией и родителями </a:t>
            </a:r>
            <a:r>
              <a:rPr lang="ru-RU" sz="1800" dirty="0">
                <a:solidFill>
                  <a:schemeClr val="bg1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на базе</a:t>
            </a:r>
            <a:r>
              <a:rPr lang="ru-RU" sz="1800" dirty="0">
                <a:solidFill>
                  <a:schemeClr val="bg1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опыта позитивного взаимодействия, </a:t>
            </a:r>
            <a:r>
              <a:rPr lang="ru-RU" sz="1800" dirty="0">
                <a:solidFill>
                  <a:schemeClr val="bg1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неформального разрешения конфликтных ситуаций</a:t>
            </a:r>
            <a:r>
              <a:rPr lang="ru-RU" sz="1800" dirty="0">
                <a:solidFill>
                  <a:schemeClr val="bg1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CE0AD029-1FE4-41AE-9C76-B3D40CCCB47A}"/>
              </a:ext>
            </a:extLst>
          </p:cNvPr>
          <p:cNvGrpSpPr/>
          <p:nvPr/>
        </p:nvGrpSpPr>
        <p:grpSpPr>
          <a:xfrm>
            <a:off x="5633561" y="5932803"/>
            <a:ext cx="5108766" cy="681924"/>
            <a:chOff x="5849722" y="5962156"/>
            <a:chExt cx="5108766" cy="681924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4B5BAF7A-169A-40CF-91C1-FA124B559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849722" y="5962156"/>
              <a:ext cx="636991" cy="681924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45DC6BFD-FE95-4AA7-AB70-626A2C4B7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0182" y="6232019"/>
              <a:ext cx="1688306" cy="375708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3FB752AE-ACE7-4BC2-BD04-4EF664732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7347931" y="6075889"/>
              <a:ext cx="1173040" cy="5681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8828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ee photo father and daughter rock climbing together indoors at the arena">
            <a:extLst>
              <a:ext uri="{FF2B5EF4-FFF2-40B4-BE49-F238E27FC236}">
                <a16:creationId xmlns:a16="http://schemas.microsoft.com/office/drawing/2014/main" xmlns="" id="{5C38EF90-4389-41E5-9CE0-9E952E6A44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3" t="13387"/>
          <a:stretch/>
        </p:blipFill>
        <p:spPr bwMode="auto">
          <a:xfrm flipH="1">
            <a:off x="7543221" y="0"/>
            <a:ext cx="4648777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2433D32-96DC-4851-8AC2-5A0BB8854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56335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006B983-0A22-42C3-BD6A-8B64D9A764F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215"/>
            <a:ext cx="5677954" cy="5677954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35D0968-0351-4F6B-889C-664B2B6D21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095" y="404800"/>
            <a:ext cx="6313714" cy="621221"/>
          </a:xfrm>
        </p:spPr>
        <p:txBody>
          <a:bodyPr>
            <a:noAutofit/>
          </a:bodyPr>
          <a:lstStyle/>
          <a:p>
            <a:pPr algn="l"/>
            <a:r>
              <a:rPr lang="ru-RU" sz="4000" b="1" dirty="0">
                <a:solidFill>
                  <a:schemeClr val="bg1"/>
                </a:solidFill>
                <a:latin typeface="Inter"/>
              </a:rPr>
              <a:t>Основная задача 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2F56671B-6219-4DE4-8116-2DD933A9151C}"/>
              </a:ext>
            </a:extLst>
          </p:cNvPr>
          <p:cNvSpPr txBox="1">
            <a:spLocks/>
          </p:cNvSpPr>
          <p:nvPr/>
        </p:nvSpPr>
        <p:spPr>
          <a:xfrm>
            <a:off x="492095" y="2714103"/>
            <a:ext cx="5677954" cy="1939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bg1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Создание моделей неформальной интеграции родителей в воспитательную функцию образовательной организации, педагогов – </a:t>
            </a:r>
            <a:br>
              <a:rPr lang="ru-RU" sz="1800" dirty="0">
                <a:solidFill>
                  <a:schemeClr val="bg1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1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в воспитательную функцию семьи.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D7D3B6F0-A570-438C-81DD-5D909936F14F}"/>
              </a:ext>
            </a:extLst>
          </p:cNvPr>
          <p:cNvGrpSpPr/>
          <p:nvPr/>
        </p:nvGrpSpPr>
        <p:grpSpPr>
          <a:xfrm>
            <a:off x="492095" y="5962156"/>
            <a:ext cx="5108766" cy="681924"/>
            <a:chOff x="5849722" y="5962156"/>
            <a:chExt cx="5108766" cy="681924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52E93A1B-1CA4-4CE6-B04E-150DC85AE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849722" y="5962156"/>
              <a:ext cx="636991" cy="681924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xmlns="" id="{D5D2C00D-8C85-446C-B795-AE46E47BF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0182" y="6232019"/>
              <a:ext cx="1688306" cy="375708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65AE63EF-CB6D-4445-B469-236DD3D36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7347931" y="6075889"/>
              <a:ext cx="1173040" cy="5681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9444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Free photo mother and little girl sport routine">
            <a:extLst>
              <a:ext uri="{FF2B5EF4-FFF2-40B4-BE49-F238E27FC236}">
                <a16:creationId xmlns:a16="http://schemas.microsoft.com/office/drawing/2014/main" xmlns="" id="{A33AA857-2C5B-497D-89B4-0AE6F29F23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"/>
          <a:stretch/>
        </p:blipFill>
        <p:spPr bwMode="auto">
          <a:xfrm>
            <a:off x="0" y="-22171"/>
            <a:ext cx="48667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2433D32-96DC-4851-8AC2-5A0BB88542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" r="-1"/>
          <a:stretch/>
        </p:blipFill>
        <p:spPr>
          <a:xfrm flipH="1">
            <a:off x="643472" y="-1"/>
            <a:ext cx="11548527" cy="6858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B51B2DC-3AC0-47B3-A337-CFAD7C92C2D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98719" y="1202215"/>
            <a:ext cx="5677954" cy="5677954"/>
          </a:xfrm>
          <a:prstGeom prst="rect">
            <a:avLst/>
          </a:prstGeom>
        </p:spPr>
      </p:pic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xmlns="" id="{24AC64A2-A024-4A1F-BF95-FC3BBF93D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1992" y="456199"/>
            <a:ext cx="6313714" cy="621221"/>
          </a:xfrm>
        </p:spPr>
        <p:txBody>
          <a:bodyPr>
            <a:noAutofit/>
          </a:bodyPr>
          <a:lstStyle/>
          <a:p>
            <a:pPr algn="l"/>
            <a:r>
              <a:rPr lang="ru-RU" sz="4000" b="1" dirty="0">
                <a:solidFill>
                  <a:schemeClr val="bg1"/>
                </a:solidFill>
                <a:latin typeface="Inter"/>
              </a:rPr>
              <a:t>Целевая аудитория проекта </a:t>
            </a: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xmlns="" id="{73093987-A5CC-491B-BC8A-A708B449F2E3}"/>
              </a:ext>
            </a:extLst>
          </p:cNvPr>
          <p:cNvSpPr txBox="1">
            <a:spLocks/>
          </p:cNvSpPr>
          <p:nvPr/>
        </p:nvSpPr>
        <p:spPr>
          <a:xfrm>
            <a:off x="5444072" y="2314963"/>
            <a:ext cx="6104455" cy="2576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bg1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800" dirty="0">
                <a:solidFill>
                  <a:schemeClr val="bg1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емьи с детьми от 3 до 12 лет (включая детей с ОВЗ), учителя физической культуры школ, инструктора детских садов, педагоги- организаторы воспитательной работы в образовательных организациях.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EBA60C0D-0365-457F-89F1-95D9AC2A6786}"/>
              </a:ext>
            </a:extLst>
          </p:cNvPr>
          <p:cNvGrpSpPr/>
          <p:nvPr/>
        </p:nvGrpSpPr>
        <p:grpSpPr>
          <a:xfrm>
            <a:off x="5849722" y="5962156"/>
            <a:ext cx="5108766" cy="681924"/>
            <a:chOff x="5849722" y="5962156"/>
            <a:chExt cx="5108766" cy="68192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9B7DFA30-5942-449D-A98F-3719FF7BB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849722" y="5962156"/>
              <a:ext cx="636991" cy="681924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12718E71-8240-4A2C-AED3-2EA74EDC5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0182" y="6232019"/>
              <a:ext cx="1688306" cy="375708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9E6D037B-10D4-4A9E-9B92-A4EE10C0D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7347931" y="6075889"/>
              <a:ext cx="1173040" cy="5681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6300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Free photo kid and his father doing sport at home">
            <a:extLst>
              <a:ext uri="{FF2B5EF4-FFF2-40B4-BE49-F238E27FC236}">
                <a16:creationId xmlns:a16="http://schemas.microsoft.com/office/drawing/2014/main" xmlns="" id="{7991079B-5DA9-4245-B1DD-9AB269345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892" y="-1"/>
            <a:ext cx="4594107" cy="688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2433D32-96DC-4851-8AC2-5A0BB8854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56335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006B983-0A22-42C3-BD6A-8B64D9A764F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215"/>
            <a:ext cx="5677954" cy="5677954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35D0968-0351-4F6B-889C-664B2B6D21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095" y="404800"/>
            <a:ext cx="6313714" cy="621221"/>
          </a:xfrm>
        </p:spPr>
        <p:txBody>
          <a:bodyPr>
            <a:noAutofit/>
          </a:bodyPr>
          <a:lstStyle/>
          <a:p>
            <a:pPr algn="l"/>
            <a:r>
              <a:rPr lang="ru-RU" sz="4000" b="1" dirty="0">
                <a:solidFill>
                  <a:schemeClr val="bg1"/>
                </a:solidFill>
                <a:latin typeface="Inter"/>
              </a:rPr>
              <a:t>Организаторы проекта 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2F56671B-6219-4DE4-8116-2DD933A9151C}"/>
              </a:ext>
            </a:extLst>
          </p:cNvPr>
          <p:cNvSpPr txBox="1">
            <a:spLocks/>
          </p:cNvSpPr>
          <p:nvPr/>
        </p:nvSpPr>
        <p:spPr>
          <a:xfrm>
            <a:off x="492095" y="1890859"/>
            <a:ext cx="5677954" cy="1939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bg1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Некоммерческое Партнерство «Спортивный клуб «Буревестник-Верхняя Волга»;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bg1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 образования Ярославской области;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bg1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 спорта и молодежной политики Ярославской области.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BAFD24C1-2E87-4C59-A0D8-9C23BB0EED37}"/>
              </a:ext>
            </a:extLst>
          </p:cNvPr>
          <p:cNvGrpSpPr/>
          <p:nvPr/>
        </p:nvGrpSpPr>
        <p:grpSpPr>
          <a:xfrm>
            <a:off x="492095" y="5962156"/>
            <a:ext cx="5108766" cy="681924"/>
            <a:chOff x="5849722" y="5962156"/>
            <a:chExt cx="5108766" cy="681924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FCB34A2D-71CC-4D63-93C4-2BD26A407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849722" y="5962156"/>
              <a:ext cx="636991" cy="681924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25398928-FE03-416D-881A-66115DFF1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0182" y="6232019"/>
              <a:ext cx="1688306" cy="375708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EE678569-7E4E-437A-A41C-A8FFFB74A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7347931" y="6075889"/>
              <a:ext cx="1173040" cy="5681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6249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ree photo front view of mother exercising with smiley child at home">
            <a:extLst>
              <a:ext uri="{FF2B5EF4-FFF2-40B4-BE49-F238E27FC236}">
                <a16:creationId xmlns:a16="http://schemas.microsoft.com/office/drawing/2014/main" xmlns="" id="{B40A9B63-504D-4F3E-A975-40C50BBEBD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66"/>
          <a:stretch/>
        </p:blipFill>
        <p:spPr bwMode="auto">
          <a:xfrm flipH="1">
            <a:off x="3906" y="0"/>
            <a:ext cx="9361219" cy="688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2433D32-96DC-4851-8AC2-5A0BB88542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" r="-1"/>
          <a:stretch/>
        </p:blipFill>
        <p:spPr>
          <a:xfrm flipH="1">
            <a:off x="643472" y="-1"/>
            <a:ext cx="11548527" cy="6858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B51B2DC-3AC0-47B3-A337-CFAD7C92C2D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98719" y="1211007"/>
            <a:ext cx="5677954" cy="5677954"/>
          </a:xfrm>
          <a:prstGeom prst="rect">
            <a:avLst/>
          </a:prstGeom>
        </p:spPr>
      </p:pic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xmlns="" id="{24AC64A2-A024-4A1F-BF95-FC3BBF93D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4073" y="404800"/>
            <a:ext cx="6313714" cy="621221"/>
          </a:xfrm>
        </p:spPr>
        <p:txBody>
          <a:bodyPr>
            <a:noAutofit/>
          </a:bodyPr>
          <a:lstStyle/>
          <a:p>
            <a:pPr algn="l"/>
            <a:r>
              <a:rPr lang="ru-RU" sz="4000" b="1" dirty="0">
                <a:solidFill>
                  <a:schemeClr val="bg1"/>
                </a:solidFill>
                <a:latin typeface="Inter"/>
              </a:rPr>
              <a:t>Механизм реализации проекта </a:t>
            </a: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xmlns="" id="{73093987-A5CC-491B-BC8A-A708B449F2E3}"/>
              </a:ext>
            </a:extLst>
          </p:cNvPr>
          <p:cNvSpPr txBox="1">
            <a:spLocks/>
          </p:cNvSpPr>
          <p:nvPr/>
        </p:nvSpPr>
        <p:spPr>
          <a:xfrm>
            <a:off x="5444072" y="2140855"/>
            <a:ext cx="6313713" cy="2576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bg1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НП «СК «Буревестник-ВВ» комплексных мероприятий с физкультурно-спортивной, оздоровительной, информационно- просветительской и другими воспитательными компонентами (далее -«Общие мероприятия»). 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bg1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Создание этим самым устойчивого тренда на развитие разнообразных форм активного семейного досуга на местах и появление само-организованных сообществ, занимающихся такой деятельностью. </a:t>
            </a:r>
            <a:endParaRPr lang="ru-RU" sz="1800" dirty="0">
              <a:solidFill>
                <a:schemeClr val="bg1"/>
              </a:solidFill>
              <a:effectLst/>
              <a:latin typeface="Inte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07B4AEA4-BEA9-457B-8C18-076B69EE0DA0}"/>
              </a:ext>
            </a:extLst>
          </p:cNvPr>
          <p:cNvGrpSpPr/>
          <p:nvPr/>
        </p:nvGrpSpPr>
        <p:grpSpPr>
          <a:xfrm>
            <a:off x="5849722" y="5962156"/>
            <a:ext cx="5108766" cy="681924"/>
            <a:chOff x="5849722" y="5962156"/>
            <a:chExt cx="5108766" cy="681924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F1ABAE5F-F1F3-4AAB-A443-86A9EB2E3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849722" y="5962156"/>
              <a:ext cx="636991" cy="681924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xmlns="" id="{422EE25F-8A88-41BC-BDCF-168C63E5F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0182" y="6232019"/>
              <a:ext cx="1688306" cy="375708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xmlns="" id="{9563469F-0BFB-4233-B0CC-2BA50F74A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7347931" y="6075889"/>
              <a:ext cx="1173040" cy="5681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6083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ree photo happy kid enjoying her gym class">
            <a:extLst>
              <a:ext uri="{FF2B5EF4-FFF2-40B4-BE49-F238E27FC236}">
                <a16:creationId xmlns:a16="http://schemas.microsoft.com/office/drawing/2014/main" xmlns="" id="{6C5CE295-527A-42DD-979C-BC3500E2F6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04"/>
          <a:stretch/>
        </p:blipFill>
        <p:spPr bwMode="auto">
          <a:xfrm>
            <a:off x="5303311" y="0"/>
            <a:ext cx="6888690" cy="688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2433D32-96DC-4851-8AC2-5A0BB88542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8"/>
          <a:stretch/>
        </p:blipFill>
        <p:spPr>
          <a:xfrm>
            <a:off x="0" y="-1"/>
            <a:ext cx="10358664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006B983-0A22-42C3-BD6A-8B64D9A764F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1007"/>
            <a:ext cx="5677954" cy="5677954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35D0968-0351-4F6B-889C-664B2B6D21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095" y="404800"/>
            <a:ext cx="6313714" cy="621221"/>
          </a:xfrm>
        </p:spPr>
        <p:txBody>
          <a:bodyPr>
            <a:noAutofit/>
          </a:bodyPr>
          <a:lstStyle/>
          <a:p>
            <a:pPr algn="l"/>
            <a:r>
              <a:rPr lang="ru-RU" sz="4000" b="1" dirty="0">
                <a:solidFill>
                  <a:schemeClr val="bg1"/>
                </a:solidFill>
                <a:latin typeface="Inter"/>
              </a:rPr>
              <a:t>Виды «общих» мероприятий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2F56671B-6219-4DE4-8116-2DD933A9151C}"/>
              </a:ext>
            </a:extLst>
          </p:cNvPr>
          <p:cNvSpPr txBox="1">
            <a:spLocks/>
          </p:cNvSpPr>
          <p:nvPr/>
        </p:nvSpPr>
        <p:spPr>
          <a:xfrm>
            <a:off x="417108" y="1703350"/>
            <a:ext cx="5677954" cy="1939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bg1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Семейные пешие марши по местам, связанным с природными и культурно-историческими достопримечательностями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bg1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Научно-просветительские семинары (</a:t>
            </a:r>
            <a:r>
              <a:rPr lang="ru-RU" sz="1800" dirty="0" err="1">
                <a:solidFill>
                  <a:schemeClr val="bg1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вебинары</a:t>
            </a:r>
            <a:r>
              <a:rPr lang="ru-RU" sz="1800" dirty="0">
                <a:solidFill>
                  <a:schemeClr val="bg1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), викторины и конкурсы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bg1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Показательные мастер-классы по различным видам совместной двигательной и игровой активности детей и взрослых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bg1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Обучающие сетевые мероприятия с участием нескольких образовательных организаций. </a:t>
            </a:r>
            <a:endParaRPr lang="ru-RU" sz="1800" dirty="0">
              <a:solidFill>
                <a:schemeClr val="bg1"/>
              </a:solidFill>
              <a:effectLst/>
              <a:latin typeface="Inte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D911BC7D-A87B-4287-8847-164C2B6985B5}"/>
              </a:ext>
            </a:extLst>
          </p:cNvPr>
          <p:cNvGrpSpPr/>
          <p:nvPr/>
        </p:nvGrpSpPr>
        <p:grpSpPr>
          <a:xfrm>
            <a:off x="492095" y="5962156"/>
            <a:ext cx="5108766" cy="681924"/>
            <a:chOff x="5849722" y="5962156"/>
            <a:chExt cx="5108766" cy="681924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F49A947A-5B6C-4E85-B9CB-49D42CB25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849722" y="5962156"/>
              <a:ext cx="636991" cy="681924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xmlns="" id="{06A5425F-E486-4045-A2DF-819780C43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0182" y="6232019"/>
              <a:ext cx="1688306" cy="375708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6BF357FE-D3E8-40B7-9EC1-E2D48BB10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7347931" y="6075889"/>
              <a:ext cx="1173040" cy="5681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7439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2433D32-96DC-4851-8AC2-5A0BB88542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" t="17327" r="30215" b="13289"/>
          <a:stretch/>
        </p:blipFill>
        <p:spPr>
          <a:xfrm flipH="1">
            <a:off x="1" y="-1"/>
            <a:ext cx="12191999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006B983-0A22-42C3-BD6A-8B64D9A764F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55249" y="1211008"/>
            <a:ext cx="5677954" cy="5677954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35D0968-0351-4F6B-889C-664B2B6D21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095" y="404800"/>
            <a:ext cx="9476198" cy="621221"/>
          </a:xfrm>
        </p:spPr>
        <p:txBody>
          <a:bodyPr>
            <a:noAutofit/>
          </a:bodyPr>
          <a:lstStyle/>
          <a:p>
            <a:pPr algn="l"/>
            <a:r>
              <a:rPr lang="ru-RU" sz="4000" b="1" dirty="0">
                <a:solidFill>
                  <a:schemeClr val="bg1"/>
                </a:solidFill>
                <a:latin typeface="Inter"/>
              </a:rPr>
              <a:t>Этапы проекта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2F56671B-6219-4DE4-8116-2DD933A9151C}"/>
              </a:ext>
            </a:extLst>
          </p:cNvPr>
          <p:cNvSpPr txBox="1">
            <a:spLocks/>
          </p:cNvSpPr>
          <p:nvPr/>
        </p:nvSpPr>
        <p:spPr>
          <a:xfrm>
            <a:off x="492094" y="1987322"/>
            <a:ext cx="10567791" cy="3485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bg1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1 этап – январь - март 2024 г. Презентация проекта, составление плана «общих» мероприятий.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bg1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800" dirty="0">
                <a:solidFill>
                  <a:schemeClr val="bg1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этап – апрель - </a:t>
            </a:r>
            <a:r>
              <a:rPr lang="ru-RU" sz="1800" dirty="0">
                <a:solidFill>
                  <a:schemeClr val="bg1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декабрь </a:t>
            </a:r>
            <a:r>
              <a:rPr lang="ru-RU" sz="1800" dirty="0">
                <a:solidFill>
                  <a:schemeClr val="bg1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2024 г.</a:t>
            </a:r>
            <a:r>
              <a:rPr lang="ru-RU" sz="1800" dirty="0">
                <a:solidFill>
                  <a:schemeClr val="bg1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Проведение мероприятий проекта. Подведение итогов проекта за 2024 год. Награждение наиболее активных участников.</a:t>
            </a:r>
            <a:endParaRPr lang="ru-RU" sz="1800" dirty="0">
              <a:solidFill>
                <a:schemeClr val="bg1"/>
              </a:solidFill>
              <a:effectLst/>
              <a:latin typeface="Inte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bg1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800" dirty="0">
                <a:solidFill>
                  <a:schemeClr val="bg1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этап – январь</a:t>
            </a:r>
            <a:r>
              <a:rPr lang="ru-RU" sz="1800" dirty="0">
                <a:solidFill>
                  <a:schemeClr val="bg1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ru-RU" sz="1800" dirty="0">
                <a:solidFill>
                  <a:schemeClr val="bg1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март</a:t>
            </a:r>
            <a:r>
              <a:rPr lang="ru-RU" sz="1800" dirty="0">
                <a:solidFill>
                  <a:schemeClr val="bg1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2025 г. </a:t>
            </a:r>
            <a:r>
              <a:rPr lang="ru-RU" sz="1800" dirty="0">
                <a:solidFill>
                  <a:schemeClr val="bg1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Утверждение плана</a:t>
            </a:r>
            <a:r>
              <a:rPr lang="ru-RU" sz="1800" dirty="0">
                <a:solidFill>
                  <a:schemeClr val="bg1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«общих» мероприятий на 2025 год.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bg1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1800" dirty="0">
                <a:solidFill>
                  <a:schemeClr val="bg1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этап – апрель - декабрь 2025 г</a:t>
            </a:r>
            <a:r>
              <a:rPr lang="ru-RU" sz="1800" dirty="0">
                <a:solidFill>
                  <a:schemeClr val="bg1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. Проведение мероприятий проекта. </a:t>
            </a:r>
            <a:r>
              <a:rPr lang="ru-RU" sz="1800" dirty="0">
                <a:solidFill>
                  <a:schemeClr val="bg1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Подведение итогов проекта за 2025 г. Награждение наиболее активных участников.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00EF86E3-6B96-40CA-8EED-3752FB5E7AA5}"/>
              </a:ext>
            </a:extLst>
          </p:cNvPr>
          <p:cNvGrpSpPr/>
          <p:nvPr/>
        </p:nvGrpSpPr>
        <p:grpSpPr>
          <a:xfrm>
            <a:off x="492095" y="5962156"/>
            <a:ext cx="5108766" cy="681924"/>
            <a:chOff x="5849722" y="5962156"/>
            <a:chExt cx="5108766" cy="681924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834A39B0-5759-406A-84D4-E5346540E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849722" y="5962156"/>
              <a:ext cx="636991" cy="681924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xmlns="" id="{B2A612B7-0FDA-4BDB-AE10-6DF0D1C48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0182" y="6232019"/>
              <a:ext cx="1688306" cy="375708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AA37631B-C486-40E7-B6AC-8727E27FF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7347931" y="6075889"/>
              <a:ext cx="1173040" cy="5681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2343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ree photo girl with mom sport workout with weights after videos">
            <a:extLst>
              <a:ext uri="{FF2B5EF4-FFF2-40B4-BE49-F238E27FC236}">
                <a16:creationId xmlns:a16="http://schemas.microsoft.com/office/drawing/2014/main" xmlns="" id="{7446D433-E338-4CC2-ACCF-4B5468696E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72"/>
          <a:stretch/>
        </p:blipFill>
        <p:spPr bwMode="auto">
          <a:xfrm flipH="1">
            <a:off x="0" y="-2"/>
            <a:ext cx="461490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2433D32-96DC-4851-8AC2-5A0BB88542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" r="-1"/>
          <a:stretch/>
        </p:blipFill>
        <p:spPr>
          <a:xfrm flipH="1">
            <a:off x="643472" y="-1"/>
            <a:ext cx="11548527" cy="6858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B51B2DC-3AC0-47B3-A337-CFAD7C92C2D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75369" y="1257057"/>
            <a:ext cx="5677954" cy="5677954"/>
          </a:xfrm>
          <a:prstGeom prst="rect">
            <a:avLst/>
          </a:prstGeom>
        </p:spPr>
      </p:pic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xmlns="" id="{24AC64A2-A024-4A1F-BF95-FC3BBF93D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4073" y="404800"/>
            <a:ext cx="6313714" cy="621221"/>
          </a:xfrm>
        </p:spPr>
        <p:txBody>
          <a:bodyPr>
            <a:noAutofit/>
          </a:bodyPr>
          <a:lstStyle/>
          <a:p>
            <a:pPr algn="l"/>
            <a:r>
              <a:rPr lang="ru-RU" sz="4000" b="1" dirty="0">
                <a:solidFill>
                  <a:schemeClr val="bg1"/>
                </a:solidFill>
                <a:latin typeface="Inter"/>
              </a:rPr>
              <a:t>Участие в проекте</a:t>
            </a: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xmlns="" id="{73093987-A5CC-491B-BC8A-A708B449F2E3}"/>
              </a:ext>
            </a:extLst>
          </p:cNvPr>
          <p:cNvSpPr txBox="1">
            <a:spLocks/>
          </p:cNvSpPr>
          <p:nvPr/>
        </p:nvSpPr>
        <p:spPr>
          <a:xfrm>
            <a:off x="5358283" y="1330304"/>
            <a:ext cx="6313713" cy="3762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bg1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Проект предполагает два вида участников: 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1800" dirty="0">
                <a:solidFill>
                  <a:schemeClr val="bg1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коллективные (образовательные организации, предприятия);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1800" dirty="0">
                <a:solidFill>
                  <a:schemeClr val="bg1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индивидуальные (семьи и педагоги). 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bg1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Участие в проекте возможно в одном из двух форматов: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bg1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Участие только в «общих» мероприятиях.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bg1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Участие в «общих» мероприятиях и проведение собственных мероприятий по тематике проекта. 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B0BB3128-CBDA-4E30-942F-C0E40913A86C}"/>
              </a:ext>
            </a:extLst>
          </p:cNvPr>
          <p:cNvGrpSpPr/>
          <p:nvPr/>
        </p:nvGrpSpPr>
        <p:grpSpPr>
          <a:xfrm>
            <a:off x="5849722" y="5962156"/>
            <a:ext cx="5108766" cy="681924"/>
            <a:chOff x="5849722" y="5962156"/>
            <a:chExt cx="5108766" cy="681924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82E39C50-11AF-4183-8307-C314889C0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849722" y="5962156"/>
              <a:ext cx="636991" cy="681924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6DDCD559-7E9B-46A0-A4A5-A5D3E2D6C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0182" y="6232019"/>
              <a:ext cx="1688306" cy="375708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xmlns="" id="{93606C78-7291-4B05-90E8-833468D95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7347931" y="6075889"/>
              <a:ext cx="1173040" cy="5681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57868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676</Words>
  <Application>Microsoft Office PowerPoint</Application>
  <PresentationFormat>Широкоэкранный</PresentationFormat>
  <Paragraphs>57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Google Sans</vt:lpstr>
      <vt:lpstr>Inter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Дмитрий Федоров</dc:creator>
  <cp:lastModifiedBy>Муравьева Татьяна Александровна</cp:lastModifiedBy>
  <cp:revision>69</cp:revision>
  <dcterms:created xsi:type="dcterms:W3CDTF">2024-01-11T10:42:22Z</dcterms:created>
  <dcterms:modified xsi:type="dcterms:W3CDTF">2024-01-24T09:20:17Z</dcterms:modified>
</cp:coreProperties>
</file>