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5" r:id="rId5"/>
    <p:sldId id="266" r:id="rId6"/>
    <p:sldId id="259" r:id="rId7"/>
    <p:sldId id="260" r:id="rId8"/>
    <p:sldId id="267" r:id="rId9"/>
    <p:sldId id="268" r:id="rId10"/>
    <p:sldId id="269" r:id="rId11"/>
    <p:sldId id="270" r:id="rId12"/>
    <p:sldId id="271" r:id="rId13"/>
    <p:sldId id="272" r:id="rId14"/>
    <p:sldId id="261" r:id="rId15"/>
    <p:sldId id="273" r:id="rId16"/>
    <p:sldId id="262" r:id="rId17"/>
    <p:sldId id="26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41AC-396B-434E-8343-F02A7DC2875E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3303-B9F9-4B7D-B585-7B4383DBF1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41AC-396B-434E-8343-F02A7DC2875E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3303-B9F9-4B7D-B585-7B4383DBF1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41AC-396B-434E-8343-F02A7DC2875E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3303-B9F9-4B7D-B585-7B4383DBF1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41AC-396B-434E-8343-F02A7DC2875E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3303-B9F9-4B7D-B585-7B4383DBF1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41AC-396B-434E-8343-F02A7DC2875E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3303-B9F9-4B7D-B585-7B4383DBF1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41AC-396B-434E-8343-F02A7DC2875E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3303-B9F9-4B7D-B585-7B4383DBF1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41AC-396B-434E-8343-F02A7DC2875E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3303-B9F9-4B7D-B585-7B4383DBF1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41AC-396B-434E-8343-F02A7DC2875E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3303-B9F9-4B7D-B585-7B4383DBF1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41AC-396B-434E-8343-F02A7DC2875E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3303-B9F9-4B7D-B585-7B4383DBF1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41AC-396B-434E-8343-F02A7DC2875E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3303-B9F9-4B7D-B585-7B4383DBF1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41AC-396B-434E-8343-F02A7DC2875E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33303-B9F9-4B7D-B585-7B4383DBF1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241AC-396B-434E-8343-F02A7DC2875E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33303-B9F9-4B7D-B585-7B4383DBF1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900igr.net/up/datai/244876/0005-004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095"/>
            <a:ext cx="9144000" cy="69301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2714620"/>
            <a:ext cx="6643734" cy="12858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ru-RU" dirty="0" smtClean="0"/>
              <a:t>Инклюзивное образование в ДОУ по ФГОС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400" i="1" dirty="0" smtClean="0">
                <a:solidFill>
                  <a:srgbClr val="7030A0"/>
                </a:solidFill>
              </a:rPr>
              <a:t>Предоставьте каждому человеку, все те права, которыми бы вы хотели обладать сами!</a:t>
            </a:r>
          </a:p>
          <a:p>
            <a:pPr algn="r"/>
            <a:r>
              <a:rPr lang="ru-RU" sz="2400" i="1" dirty="0" smtClean="0">
                <a:solidFill>
                  <a:srgbClr val="7030A0"/>
                </a:solidFill>
              </a:rPr>
              <a:t>Роберт </a:t>
            </a:r>
            <a:r>
              <a:rPr lang="ru-RU" sz="2400" i="1" dirty="0" err="1" smtClean="0">
                <a:solidFill>
                  <a:srgbClr val="7030A0"/>
                </a:solidFill>
              </a:rPr>
              <a:t>Ингерсолли</a:t>
            </a:r>
            <a:endParaRPr lang="ru-RU" sz="2400" i="1" dirty="0">
              <a:solidFill>
                <a:srgbClr val="7030A0"/>
              </a:solidFill>
            </a:endParaRPr>
          </a:p>
        </p:txBody>
      </p:sp>
      <p:pic>
        <p:nvPicPr>
          <p:cNvPr id="11266" name="Picture 2" descr="http://kolobok77.ucoz.ru/svetlakova/inkluziya/img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214290"/>
            <a:ext cx="6635752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900igr.net/up/datai/244876/0005-004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095"/>
            <a:ext cx="9144000" cy="69301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Специальные условия для детей с ОВЗ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Создание соответствующего образовательного пространства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создание программно-методического обеспечения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Создание предметно-развивающей среды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создание дидактического обеспечения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Обеспечение безопасной развивающей среды, в том числе на участке, прогулке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900igr.net/up/datai/244876/0005-004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095"/>
            <a:ext cx="9144000" cy="69301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  <a:noFill/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sz="2400" dirty="0" smtClean="0"/>
              <a:t>обеспечить взаимосвязь со специалистами (логопед, психолог, дефектолог и др.)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Взаимосвязь с окружающим социумом (поликлиника, соцзащита, </a:t>
            </a:r>
            <a:r>
              <a:rPr lang="ru-RU" sz="2400" dirty="0" err="1" smtClean="0"/>
              <a:t>социокультурное</a:t>
            </a:r>
            <a:r>
              <a:rPr lang="ru-RU" sz="2400" dirty="0" smtClean="0"/>
              <a:t> пространство)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Основная образовательная программа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Поощрение детей, если они помогают друг другу и терпимо относятся к сверстникам с ОВЗ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Делать упор в обучении и воспитании на сильные стороны детей. Это позволит ребёнку верить в себя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Взаимодействие с родителями или законными представителями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900igr.net/up/datai/244876/0005-004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095"/>
            <a:ext cx="9144000" cy="69301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Принципы инклюзивного 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sz="2400" dirty="0" smtClean="0"/>
              <a:t>принцип индивидуального подхода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Поддержки самостоятельной активности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Активного включения в образовательный процесс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Междисциплинарного подхода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Вариативности в организации процессов обучения и воспитания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Партнёрского взаимодействия с семьёй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Динамического развития образовательной модели детского сада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900igr.net/up/datai/244876/0005-004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095"/>
            <a:ext cx="9144000" cy="69301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Инклюзивное образование требует  постоянного творческого вклада от каждого, в творческий процесс образования включаются все его участники – педагоги, родители, дети, администрация, социум. </a:t>
            </a:r>
          </a:p>
          <a:p>
            <a:pPr>
              <a:buNone/>
            </a:pPr>
            <a:r>
              <a:rPr lang="ru-RU" sz="2800" dirty="0" smtClean="0"/>
              <a:t>Условия, на сегодняшний день для инклюзии не достаточны.  Поэтому надо предусматривать каждый шаг, анализировать условия, подбирать средства для реализации инклюзивной практики.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900igr.net/up/datai/244876/0005-004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095"/>
            <a:ext cx="9144000" cy="69301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Эмоционально-волевые нарушения- необходимо создавать у детей ситуацию успеха, использовать инновационные технологии для разгрузки и снятия напряжения.</a:t>
            </a:r>
            <a:endParaRPr lang="ru-RU" sz="2000" dirty="0"/>
          </a:p>
        </p:txBody>
      </p:sp>
      <p:pic>
        <p:nvPicPr>
          <p:cNvPr id="3074" name="Picture 2" descr="F:\игровые технологии\DSCN5309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928662" y="1928802"/>
            <a:ext cx="2857520" cy="214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F:\игровые технологии\DSCN8765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643438" y="4320015"/>
            <a:ext cx="2714644" cy="1821669"/>
          </a:xfrm>
          <a:prstGeom prst="rect">
            <a:avLst/>
          </a:prstGeom>
          <a:noFill/>
        </p:spPr>
      </p:pic>
      <p:pic>
        <p:nvPicPr>
          <p:cNvPr id="3076" name="Picture 4" descr="F:\игровые технологии\DSCN8915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1071538" y="4214818"/>
            <a:ext cx="2714644" cy="1839528"/>
          </a:xfrm>
          <a:prstGeom prst="rect">
            <a:avLst/>
          </a:prstGeom>
          <a:noFill/>
        </p:spPr>
      </p:pic>
      <p:pic>
        <p:nvPicPr>
          <p:cNvPr id="9" name="Picture 6" descr="F:\предметно-развивающая среда\DSCN7941.JPG"/>
          <p:cNvPicPr>
            <a:picLocks noGrp="1" noChangeAspect="1" noChangeArrowheads="1"/>
          </p:cNvPicPr>
          <p:nvPr>
            <p:ph idx="1"/>
          </p:nvPr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4500562" y="1857364"/>
            <a:ext cx="3088747" cy="23165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900igr.net/up/datai/244876/0005-004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095"/>
            <a:ext cx="9144000" cy="69301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Дети с нарушением речи – необходимо вовлекать в совместную деятельность с другими детьми, с помощью игр, игровых технологий активизировать речь детей, создавать условия для развития мелкой моторики.</a:t>
            </a:r>
            <a:endParaRPr lang="ru-RU" sz="2400" dirty="0"/>
          </a:p>
        </p:txBody>
      </p:sp>
      <p:pic>
        <p:nvPicPr>
          <p:cNvPr id="5" name="Picture 2" descr="F:\игровые технологии\DSCN4216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71472" y="2000240"/>
            <a:ext cx="2786082" cy="19900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F:\предметно-развивающая среда\DSCN7597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429256" y="2143116"/>
            <a:ext cx="2929462" cy="2101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F:\игровые технологии\DSCN5249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428596" y="4143380"/>
            <a:ext cx="3000396" cy="19594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5" descr="F:\игровые технологии\DSCN5293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5572132" y="4228182"/>
            <a:ext cx="2783469" cy="19135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900igr.net/up/datai/244876/0005-004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095"/>
            <a:ext cx="9144000" cy="69301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1" name="Picture 3" descr="F:\игровые технологии\DSCN525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00034" y="3194867"/>
            <a:ext cx="3500462" cy="25181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F:\игровые технологии\DSCN5268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143504" y="3286124"/>
            <a:ext cx="3569287" cy="23554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6" descr="F:\творчество\DSCN1689.JPG"/>
          <p:cNvPicPr>
            <a:picLocks noGrp="1" noChangeAspect="1" noChangeArrowheads="1"/>
          </p:cNvPicPr>
          <p:nvPr>
            <p:ph idx="1"/>
          </p:nvPr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428595" y="357166"/>
            <a:ext cx="3524275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3" descr="F:\игровые технологии\DSCN5213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5143504" y="285728"/>
            <a:ext cx="3652269" cy="27392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900igr.net/up/datai/244876/0005-004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095"/>
            <a:ext cx="9144000" cy="6930189"/>
          </a:xfrm>
          <a:prstGeom prst="rect">
            <a:avLst/>
          </a:prstGeom>
          <a:noFill/>
        </p:spPr>
      </p:pic>
      <p:pic>
        <p:nvPicPr>
          <p:cNvPr id="1028" name="Picture 4" descr="F:\игровые технологии\DSCN5216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57158" y="714356"/>
            <a:ext cx="3428897" cy="25716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 descr="F:\игровые технологии\DSCN5217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857752" y="3214686"/>
            <a:ext cx="3496543" cy="2622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1" name="Picture 7" descr="F:\игровые технологии\DSCN5219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357158" y="3429000"/>
            <a:ext cx="3429024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2" name="Picture 8" descr="F:\игровые технологии\DSCN5258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4857752" y="642918"/>
            <a:ext cx="3497849" cy="23554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900igr.net/up/datai/244876/0005-004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095"/>
            <a:ext cx="9144000" cy="69301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sz="3600" b="1" i="1" dirty="0" smtClean="0">
                <a:solidFill>
                  <a:srgbClr val="7030A0"/>
                </a:solidFill>
              </a:rPr>
              <a:t>Спасибо за внимание!</a:t>
            </a:r>
            <a:endParaRPr lang="ru-RU" sz="3600" b="1" i="1" dirty="0">
              <a:solidFill>
                <a:srgbClr val="7030A0"/>
              </a:solidFill>
            </a:endParaRPr>
          </a:p>
        </p:txBody>
      </p:sp>
      <p:pic>
        <p:nvPicPr>
          <p:cNvPr id="24578" name="Picture 2" descr="https://ozredsch.edumsko.ru/uploads/2000/1147/section/279723/ehmblema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428605"/>
            <a:ext cx="4924425" cy="3571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900igr.net/up/datai/244876/0005-004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301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Инклюзивное образование в условиях ФГОС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Введение ФГОС направленно на то, чтобы обеспечить детей с ОВЗ компетенциями, необходимыми им для успешной социализации в современном обществе.</a:t>
            </a:r>
          </a:p>
          <a:p>
            <a:pPr>
              <a:buNone/>
            </a:pPr>
            <a:r>
              <a:rPr lang="ru-RU" sz="2400" dirty="0" smtClean="0"/>
              <a:t>Инклюзия(в пер. фр. – включающий в себя; от лат: заключаю, включаю) – обеспечение толерантного отношения к детям с ОВЗ</a:t>
            </a:r>
          </a:p>
          <a:p>
            <a:pPr>
              <a:buNone/>
            </a:pPr>
            <a:r>
              <a:rPr lang="ru-RU" sz="2400" dirty="0" smtClean="0"/>
              <a:t>Инклюзия – процесс, при котором что – либо включается, т. е. вовлекается, охватывает или входит в состав, как часть целого: это активное включение детей, родителей, специалистов в области образования в совместную деятельность</a:t>
            </a:r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900igr.net/up/datai/244876/0005-004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095"/>
            <a:ext cx="9144000" cy="69301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Инклюзивное образование –это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>
              <a:buNone/>
            </a:pPr>
            <a:r>
              <a:rPr lang="ru-RU" sz="2400" b="1" i="1" dirty="0" smtClean="0"/>
              <a:t>Обеспечение равного доступа к образованию для всех обучающихся с учётом разнообразия особых образовательных потребностей и индивидуальных возможностей.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6600"/>
                </a:solidFill>
              </a:rPr>
              <a:t>Необходимо понять, что инклюзивное образование –это не  интеграция, это более широкое понятие:</a:t>
            </a:r>
          </a:p>
          <a:p>
            <a:r>
              <a:rPr lang="ru-RU" sz="2400" b="1" i="1" dirty="0" smtClean="0"/>
              <a:t>Дети живут вместе, в одной обычной группе</a:t>
            </a:r>
          </a:p>
          <a:p>
            <a:r>
              <a:rPr lang="ru-RU" sz="2400" b="1" i="1" dirty="0" smtClean="0"/>
              <a:t>Специалисты помогают детям</a:t>
            </a:r>
          </a:p>
          <a:p>
            <a:r>
              <a:rPr lang="ru-RU" sz="2400" b="1" i="1" dirty="0" smtClean="0"/>
              <a:t>Обычные группы изменяются</a:t>
            </a:r>
          </a:p>
          <a:p>
            <a:pPr>
              <a:buNone/>
            </a:pPr>
            <a:endParaRPr lang="ru-RU" sz="2400" b="1" i="1" dirty="0" smtClean="0"/>
          </a:p>
          <a:p>
            <a:pPr>
              <a:buNone/>
            </a:pPr>
            <a:r>
              <a:rPr lang="ru-RU" sz="3600" b="1" i="1" dirty="0" smtClean="0"/>
              <a:t> </a:t>
            </a:r>
            <a:endParaRPr lang="ru-RU" sz="3600" b="1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900igr.net/up/datai/244876/0005-004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095"/>
            <a:ext cx="9144000" cy="69301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Внимание акцентируется на возможности  и сильные стороны ребёнка</a:t>
            </a:r>
          </a:p>
          <a:p>
            <a:r>
              <a:rPr lang="ru-RU" sz="2400" dirty="0" smtClean="0"/>
              <a:t>Дети учатся терпимости – воспринимают человеческие различия как обычные</a:t>
            </a:r>
          </a:p>
          <a:p>
            <a:r>
              <a:rPr lang="ru-RU" sz="2400" dirty="0" smtClean="0"/>
              <a:t>Дети с ОВЗ получают полноценное и эффективное образование для того, чтобы жить полноценной жизнью</a:t>
            </a:r>
          </a:p>
          <a:p>
            <a:r>
              <a:rPr lang="ru-RU" sz="2400" dirty="0" smtClean="0"/>
              <a:t>Проблемы развития, эмоциональное состояние детей с ОВЗ становятся важными для окружающих</a:t>
            </a:r>
          </a:p>
          <a:p>
            <a:r>
              <a:rPr lang="ru-RU" sz="2400" dirty="0" smtClean="0"/>
              <a:t>Равные возможности для каждого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900igr.net/up/datai/244876/0005-004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095"/>
            <a:ext cx="9144000" cy="69301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Психолого-педагогическая характеристика детей с ОВЗ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Характеристика детей с ОВЗ выражается в том, что эти дети имеют физические, интеллектуальные или эмоционально-волевые проблемы, испытывают те или иные трудности в социальной адаптации, в овладении навыками функционирования в обществе, у них нарушена познавательная деятельность, которая ведёт к проблемам связанными с трудностями в обучении.</a:t>
            </a:r>
          </a:p>
          <a:p>
            <a:pPr>
              <a:buNone/>
            </a:pPr>
            <a:r>
              <a:rPr lang="ru-RU" sz="2000" dirty="0" smtClean="0"/>
              <a:t>Проблема в развитии ребёнка связана не только с биологическими факторами, но и с неисполнением главных педагогических закономерностей: ограниченно общение, нарушена система коллективных отношений (прежде всего со сверстниками) , отсутствует или снижена социальная активность.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Ребёнок с особенностями развития – прежде всего ребёнок!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900igr.net/up/datai/244876/0005-004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095"/>
            <a:ext cx="9144000" cy="69301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Актуальность инклюзивного образования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Специальные учреждения для детей с ОВЗ создавали и расширяли разрыв между «больной» и «здоровой» частью общества.</a:t>
            </a:r>
          </a:p>
          <a:p>
            <a:pPr>
              <a:buNone/>
            </a:pPr>
            <a:r>
              <a:rPr lang="ru-RU" sz="2400" dirty="0" smtClean="0"/>
              <a:t>Инклюзивное образование в ДОУ по ФГОС предлагает путь объединённости и работает над тем, чтобы создать надёжный фундамент для погружения детей с ОВЗ в социальное пространство.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357298"/>
            <a:ext cx="84296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</a:t>
            </a:r>
            <a:endParaRPr lang="ru-RU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900igr.net/up/datai/244876/0005-004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095"/>
            <a:ext cx="9144000" cy="69301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Организация инклюзивного образования в ДОУ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ФГОС даёт шанс улучшить перспективы детей. С его помощью они учатся общению с другими детьми, развиваются коммуникативные, поведенческие функции, взаимодействуют друг с другом.</a:t>
            </a:r>
          </a:p>
          <a:p>
            <a:pPr>
              <a:buNone/>
            </a:pPr>
            <a:r>
              <a:rPr lang="ru-RU" sz="2400" dirty="0" smtClean="0"/>
              <a:t>Задачи ФГОС для детей с ОВЗ: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Охрана укрепления физического и психического здоровья, в том числе и эмоционального благополучия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Сохранение и поддержка индивидуальности ребёнка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Формирование общей культуры воспитанников</a:t>
            </a:r>
            <a:endParaRPr lang="ru-RU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900igr.net/up/datai/244876/0005-004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095"/>
            <a:ext cx="9144000" cy="69301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принципы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поддержка разнообразия детства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Сохранение уникальности и </a:t>
            </a:r>
            <a:r>
              <a:rPr lang="ru-RU" dirty="0" err="1" smtClean="0"/>
              <a:t>самоценности</a:t>
            </a:r>
            <a:r>
              <a:rPr lang="ru-RU" dirty="0" smtClean="0"/>
              <a:t> дошкольного детства как важного этапа в общем развитии человека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Полноценное проживание ребёнком всех этапов дошкольного детства, амплификация (обогащение) детского развития.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900igr.net/up/datai/244876/0005-004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6095"/>
            <a:ext cx="9144000" cy="69301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Факторы принятие детей в группу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у большинства детей с ОВЗ снижен темп речемыслительной деятельности, они быстро утомляются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Детям тяжело общаться с взрослыми и сверстниками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Движения дошкольников с ОВЗ отличаются от движений обычных детей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749</Words>
  <Application>Microsoft Office PowerPoint</Application>
  <PresentationFormat>Экран (4:3)</PresentationFormat>
  <Paragraphs>73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 Инклюзивное образование в ДОУ по ФГОС</vt:lpstr>
      <vt:lpstr>Инклюзивное образование в условиях ФГОС</vt:lpstr>
      <vt:lpstr>Инклюзивное образование –это </vt:lpstr>
      <vt:lpstr>Слайд 4</vt:lpstr>
      <vt:lpstr>Психолого-педагогическая характеристика детей с ОВЗ</vt:lpstr>
      <vt:lpstr>Актуальность инклюзивного образования  </vt:lpstr>
      <vt:lpstr>Организация инклюзивного образования в ДОУ</vt:lpstr>
      <vt:lpstr>Основные принципы</vt:lpstr>
      <vt:lpstr>Факторы принятие детей в группу</vt:lpstr>
      <vt:lpstr>Специальные условия для детей с ОВЗ</vt:lpstr>
      <vt:lpstr>Слайд 11</vt:lpstr>
      <vt:lpstr>Принципы инклюзивного образования</vt:lpstr>
      <vt:lpstr>Слайд 13</vt:lpstr>
      <vt:lpstr>Эмоционально-волевые нарушения- необходимо создавать у детей ситуацию успеха, использовать инновационные технологии для разгрузки и снятия напряжения.</vt:lpstr>
      <vt:lpstr>Дети с нарушением речи – необходимо вовлекать в совместную деятельность с другими детьми, с помощью игр, игровых технологий активизировать речь детей, создавать условия для развития мелкой моторики.</vt:lpstr>
      <vt:lpstr>Слайд 16</vt:lpstr>
      <vt:lpstr>Слайд 17</vt:lpstr>
      <vt:lpstr>Слайд 18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инклюзивного образования в условиях ДОУ</dc:title>
  <dc:creator>Админ</dc:creator>
  <cp:lastModifiedBy>Admin</cp:lastModifiedBy>
  <cp:revision>38</cp:revision>
  <dcterms:created xsi:type="dcterms:W3CDTF">2019-01-24T09:06:30Z</dcterms:created>
  <dcterms:modified xsi:type="dcterms:W3CDTF">2019-02-03T10:33:03Z</dcterms:modified>
</cp:coreProperties>
</file>